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6" r:id="rId3"/>
    <p:sldId id="259" r:id="rId4"/>
    <p:sldId id="268" r:id="rId5"/>
    <p:sldId id="267" r:id="rId6"/>
    <p:sldId id="257" r:id="rId7"/>
    <p:sldId id="258" r:id="rId8"/>
    <p:sldId id="270" r:id="rId9"/>
    <p:sldId id="260" r:id="rId10"/>
    <p:sldId id="261" r:id="rId11"/>
    <p:sldId id="262" r:id="rId12"/>
    <p:sldId id="263"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Egan" initials="TE" lastIdx="1" clrIdx="0">
    <p:extLst>
      <p:ext uri="{19B8F6BF-5375-455C-9EA6-DF929625EA0E}">
        <p15:presenceInfo xmlns:p15="http://schemas.microsoft.com/office/powerpoint/2012/main" userId="Tina E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ooddies.co.u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47800"/>
            <a:ext cx="5080000" cy="3530600"/>
          </a:xfrm>
        </p:spPr>
        <p:txBody>
          <a:bodyPr/>
          <a:lstStyle/>
          <a:p>
            <a:r>
              <a:rPr lang="en-GB" dirty="0" smtClean="0"/>
              <a:t>MRS EGAN</a:t>
            </a:r>
            <a:br>
              <a:rPr lang="en-GB" dirty="0" smtClean="0"/>
            </a:br>
            <a:r>
              <a:rPr lang="en-GB" dirty="0" smtClean="0"/>
              <a:t>SCHOOL BUSINESS MANAGER</a:t>
            </a:r>
            <a:br>
              <a:rPr lang="en-GB" dirty="0" smtClean="0"/>
            </a:br>
            <a:r>
              <a:rPr lang="en-GB" dirty="0"/>
              <a:t/>
            </a:r>
            <a:br>
              <a:rPr lang="en-GB" dirty="0"/>
            </a:br>
            <a:r>
              <a:rPr lang="en-GB" dirty="0" smtClean="0"/>
              <a:t/>
            </a:r>
            <a:br>
              <a:rPr lang="en-GB" dirty="0" smtClean="0"/>
            </a:br>
            <a:r>
              <a:rPr lang="en-GB" dirty="0" smtClean="0"/>
              <a:t>Wishing everyone a very warm welcome on behalf of myself      and the whole of my team.</a:t>
            </a:r>
            <a:r>
              <a:rPr lang="en-GB" dirty="0"/>
              <a:t/>
            </a:r>
            <a:br>
              <a:rPr lang="en-GB" dirty="0"/>
            </a:br>
            <a:r>
              <a:rPr lang="en-GB" dirty="0" smtClean="0"/>
              <a:t/>
            </a:r>
            <a:br>
              <a:rPr lang="en-GB" dirty="0" smtClean="0"/>
            </a:br>
            <a:r>
              <a:rPr lang="en-GB" dirty="0" smtClean="0"/>
              <a:t/>
            </a:r>
            <a:br>
              <a:rPr lang="en-GB" dirty="0" smtClean="0"/>
            </a:br>
            <a:r>
              <a:rPr lang="en-GB" dirty="0"/>
              <a:t/>
            </a:r>
            <a:br>
              <a:rPr lang="en-GB" dirty="0"/>
            </a:br>
            <a:endParaRPr lang="en-GB" dirty="0"/>
          </a:p>
        </p:txBody>
      </p:sp>
      <p:pic>
        <p:nvPicPr>
          <p:cNvPr id="5" name="Content Placeholder 4"/>
          <p:cNvPicPr>
            <a:picLocks noGrp="1" noChangeAspect="1"/>
          </p:cNvPicPr>
          <p:nvPr>
            <p:ph idx="1"/>
          </p:nvPr>
        </p:nvPicPr>
        <p:blipFill>
          <a:blip r:embed="rId2"/>
          <a:stretch>
            <a:fillRect/>
          </a:stretch>
        </p:blipFill>
        <p:spPr>
          <a:xfrm>
            <a:off x="5080000" y="444273"/>
            <a:ext cx="3902869" cy="5575527"/>
          </a:xfrm>
          <a:prstGeom prst="rect">
            <a:avLst/>
          </a:prstGeom>
        </p:spPr>
      </p:pic>
    </p:spTree>
    <p:extLst>
      <p:ext uri="{BB962C8B-B14F-4D97-AF65-F5344CB8AC3E}">
        <p14:creationId xmlns:p14="http://schemas.microsoft.com/office/powerpoint/2010/main" val="349793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1447800"/>
            <a:ext cx="4179047" cy="1447800"/>
          </a:xfrm>
        </p:spPr>
        <p:txBody>
          <a:bodyPr/>
          <a:lstStyle/>
          <a:p>
            <a:r>
              <a:rPr lang="en-GB" sz="4400" dirty="0" smtClean="0"/>
              <a:t>SCHOOL DOJO</a:t>
            </a:r>
            <a:endParaRPr lang="en-GB" sz="4400" dirty="0"/>
          </a:p>
        </p:txBody>
      </p:sp>
      <p:pic>
        <p:nvPicPr>
          <p:cNvPr id="7" name="Content Placeholder 6"/>
          <p:cNvPicPr>
            <a:picLocks noGrp="1" noChangeAspect="1"/>
          </p:cNvPicPr>
          <p:nvPr>
            <p:ph idx="1"/>
          </p:nvPr>
        </p:nvPicPr>
        <p:blipFill>
          <a:blip r:embed="rId2"/>
          <a:stretch>
            <a:fillRect/>
          </a:stretch>
        </p:blipFill>
        <p:spPr>
          <a:xfrm>
            <a:off x="5969000" y="2320131"/>
            <a:ext cx="3911600" cy="3911600"/>
          </a:xfrm>
          <a:prstGeom prst="rect">
            <a:avLst/>
          </a:prstGeom>
        </p:spPr>
      </p:pic>
      <p:sp>
        <p:nvSpPr>
          <p:cNvPr id="4" name="Text Placeholder 3"/>
          <p:cNvSpPr>
            <a:spLocks noGrp="1"/>
          </p:cNvSpPr>
          <p:nvPr>
            <p:ph type="body" sz="half" idx="2"/>
          </p:nvPr>
        </p:nvSpPr>
        <p:spPr/>
        <p:txBody>
          <a:bodyPr/>
          <a:lstStyle/>
          <a:p>
            <a:r>
              <a:rPr lang="en-GB" dirty="0" smtClean="0"/>
              <a:t>Primarily for communications from your child’s teacher to ‘home’ with information that directly relates to your child.</a:t>
            </a:r>
          </a:p>
          <a:p>
            <a:endParaRPr lang="en-GB" dirty="0"/>
          </a:p>
          <a:p>
            <a:r>
              <a:rPr lang="en-GB" dirty="0" smtClean="0"/>
              <a:t>Whole of school messages from the Head Teacher or Deputy</a:t>
            </a:r>
          </a:p>
          <a:p>
            <a:endParaRPr lang="en-GB" dirty="0"/>
          </a:p>
          <a:p>
            <a:r>
              <a:rPr lang="en-GB" dirty="0" smtClean="0"/>
              <a:t>Year Group messages as appropriate</a:t>
            </a:r>
            <a:endParaRPr lang="en-GB" dirty="0"/>
          </a:p>
        </p:txBody>
      </p:sp>
    </p:spTree>
    <p:extLst>
      <p:ext uri="{BB962C8B-B14F-4D97-AF65-F5344CB8AC3E}">
        <p14:creationId xmlns:p14="http://schemas.microsoft.com/office/powerpoint/2010/main" val="128076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Snacks and Meals – Named water bottles must be provided for each child </a:t>
            </a:r>
            <a:endParaRPr lang="en-GB" sz="3600" dirty="0"/>
          </a:p>
        </p:txBody>
      </p:sp>
      <p:sp>
        <p:nvSpPr>
          <p:cNvPr id="3" name="Text Placeholder 2"/>
          <p:cNvSpPr>
            <a:spLocks noGrp="1"/>
          </p:cNvSpPr>
          <p:nvPr>
            <p:ph type="body" idx="1"/>
          </p:nvPr>
        </p:nvSpPr>
        <p:spPr/>
        <p:txBody>
          <a:bodyPr/>
          <a:lstStyle/>
          <a:p>
            <a:r>
              <a:rPr lang="en-GB" dirty="0" smtClean="0"/>
              <a:t>SNACKS</a:t>
            </a:r>
            <a:endParaRPr lang="en-GB" dirty="0"/>
          </a:p>
        </p:txBody>
      </p:sp>
      <p:sp>
        <p:nvSpPr>
          <p:cNvPr id="4" name="Content Placeholder 3"/>
          <p:cNvSpPr>
            <a:spLocks noGrp="1"/>
          </p:cNvSpPr>
          <p:nvPr>
            <p:ph sz="half" idx="2"/>
          </p:nvPr>
        </p:nvSpPr>
        <p:spPr/>
        <p:txBody>
          <a:bodyPr>
            <a:normAutofit fontScale="92500"/>
          </a:bodyPr>
          <a:lstStyle/>
          <a:p>
            <a:r>
              <a:rPr lang="en-GB" dirty="0" smtClean="0"/>
              <a:t>One portion of fresh fruit </a:t>
            </a:r>
            <a:r>
              <a:rPr lang="en-GB" dirty="0" smtClean="0"/>
              <a:t>is available </a:t>
            </a:r>
            <a:r>
              <a:rPr lang="en-GB" dirty="0" smtClean="0"/>
              <a:t>for all Key Stage One children. Nursery, Reception, Years one and two every day.</a:t>
            </a:r>
          </a:p>
          <a:p>
            <a:r>
              <a:rPr lang="en-GB" dirty="0" smtClean="0"/>
              <a:t>Milk is provided up until their 5</a:t>
            </a:r>
            <a:r>
              <a:rPr lang="en-GB" baseline="30000" dirty="0" smtClean="0"/>
              <a:t>th</a:t>
            </a:r>
            <a:r>
              <a:rPr lang="en-GB" dirty="0" smtClean="0"/>
              <a:t> Birthday, should you wish to continue, you may order milk online for your child via Cool Milk. This can only be done at the beginning of each half term</a:t>
            </a:r>
          </a:p>
          <a:p>
            <a:r>
              <a:rPr lang="en-GB" dirty="0" smtClean="0"/>
              <a:t>Toast can be ordered via the </a:t>
            </a:r>
            <a:r>
              <a:rPr lang="en-GB" dirty="0" err="1" smtClean="0"/>
              <a:t>Arbor</a:t>
            </a:r>
            <a:r>
              <a:rPr lang="en-GB" dirty="0" smtClean="0"/>
              <a:t> </a:t>
            </a:r>
            <a:r>
              <a:rPr lang="en-GB" dirty="0" smtClean="0"/>
              <a:t>system, this must be completed </a:t>
            </a:r>
            <a:r>
              <a:rPr lang="en-GB" dirty="0" smtClean="0"/>
              <a:t>before </a:t>
            </a:r>
            <a:r>
              <a:rPr lang="en-GB" dirty="0" smtClean="0"/>
              <a:t>the first week of each term.</a:t>
            </a:r>
          </a:p>
        </p:txBody>
      </p:sp>
      <p:sp>
        <p:nvSpPr>
          <p:cNvPr id="5" name="Text Placeholder 4"/>
          <p:cNvSpPr>
            <a:spLocks noGrp="1"/>
          </p:cNvSpPr>
          <p:nvPr>
            <p:ph type="body" sz="quarter" idx="3"/>
          </p:nvPr>
        </p:nvSpPr>
        <p:spPr/>
        <p:txBody>
          <a:bodyPr/>
          <a:lstStyle/>
          <a:p>
            <a:r>
              <a:rPr lang="en-GB" dirty="0" smtClean="0"/>
              <a:t>SCHOOL MEALS</a:t>
            </a:r>
            <a:endParaRPr lang="en-GB" dirty="0"/>
          </a:p>
        </p:txBody>
      </p:sp>
      <p:sp>
        <p:nvSpPr>
          <p:cNvPr id="6" name="Content Placeholder 5"/>
          <p:cNvSpPr>
            <a:spLocks noGrp="1"/>
          </p:cNvSpPr>
          <p:nvPr>
            <p:ph sz="quarter" idx="4"/>
          </p:nvPr>
        </p:nvSpPr>
        <p:spPr/>
        <p:txBody>
          <a:bodyPr>
            <a:normAutofit/>
          </a:bodyPr>
          <a:lstStyle/>
          <a:p>
            <a:r>
              <a:rPr lang="en-GB" dirty="0" smtClean="0"/>
              <a:t>Menus are designed by Trafford</a:t>
            </a:r>
          </a:p>
          <a:p>
            <a:r>
              <a:rPr lang="en-GB" dirty="0" smtClean="0"/>
              <a:t>We have cooks on site, preparing fresh food each day.</a:t>
            </a:r>
          </a:p>
          <a:p>
            <a:r>
              <a:rPr lang="en-GB" dirty="0" smtClean="0"/>
              <a:t>All meals must be ordered by the Sunday for the following week.</a:t>
            </a:r>
          </a:p>
          <a:p>
            <a:r>
              <a:rPr lang="en-GB" dirty="0"/>
              <a:t>P</a:t>
            </a:r>
            <a:r>
              <a:rPr lang="en-GB" dirty="0" smtClean="0"/>
              <a:t>acked lunches are also available to choose within the universal school meal option for key stage one children.</a:t>
            </a:r>
          </a:p>
          <a:p>
            <a:r>
              <a:rPr lang="en-GB" dirty="0" smtClean="0"/>
              <a:t>Nursery full time places, must provide their own packed lunch.</a:t>
            </a:r>
          </a:p>
        </p:txBody>
      </p:sp>
    </p:spTree>
    <p:extLst>
      <p:ext uri="{BB962C8B-B14F-4D97-AF65-F5344CB8AC3E}">
        <p14:creationId xmlns:p14="http://schemas.microsoft.com/office/powerpoint/2010/main" val="248340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ARBOR           PARENT PORTAL</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All parents/carers must register </a:t>
            </a:r>
            <a:r>
              <a:rPr lang="en-GB" dirty="0" smtClean="0"/>
              <a:t>on the </a:t>
            </a:r>
            <a:r>
              <a:rPr lang="en-GB" dirty="0" err="1" smtClean="0"/>
              <a:t>Arbor</a:t>
            </a:r>
            <a:r>
              <a:rPr lang="en-GB" dirty="0" smtClean="0"/>
              <a:t> Parent Portal.</a:t>
            </a:r>
            <a:endParaRPr lang="en-GB" dirty="0" smtClean="0"/>
          </a:p>
          <a:p>
            <a:r>
              <a:rPr lang="en-GB" dirty="0" smtClean="0"/>
              <a:t>You will receive </a:t>
            </a:r>
            <a:r>
              <a:rPr lang="en-GB" dirty="0" smtClean="0"/>
              <a:t>an invite from </a:t>
            </a:r>
            <a:r>
              <a:rPr lang="en-GB" dirty="0" err="1" smtClean="0"/>
              <a:t>Arbor</a:t>
            </a:r>
            <a:r>
              <a:rPr lang="en-GB" dirty="0" smtClean="0"/>
              <a:t>, </a:t>
            </a:r>
            <a:r>
              <a:rPr lang="en-GB" dirty="0" smtClean="0"/>
              <a:t>the </a:t>
            </a:r>
            <a:r>
              <a:rPr lang="en-GB" dirty="0" smtClean="0"/>
              <a:t>children are </a:t>
            </a:r>
            <a:r>
              <a:rPr lang="en-GB" dirty="0" smtClean="0"/>
              <a:t>linked for ease of </a:t>
            </a:r>
            <a:r>
              <a:rPr lang="en-GB" dirty="0" smtClean="0"/>
              <a:t>access when there are siblings, </a:t>
            </a:r>
            <a:r>
              <a:rPr lang="en-GB" dirty="0" smtClean="0"/>
              <a:t>plus detailed instructions. </a:t>
            </a:r>
          </a:p>
          <a:p>
            <a:r>
              <a:rPr lang="en-GB" dirty="0" smtClean="0"/>
              <a:t>All food allergens along with religious or dietary preferences must also be recorded. </a:t>
            </a:r>
            <a:r>
              <a:rPr lang="en-GB" b="1" dirty="0" smtClean="0">
                <a:solidFill>
                  <a:srgbClr val="FF0000"/>
                </a:solidFill>
              </a:rPr>
              <a:t>This is the Parent/Carers responsibility</a:t>
            </a:r>
          </a:p>
          <a:p>
            <a:r>
              <a:rPr lang="en-GB" dirty="0" smtClean="0"/>
              <a:t>You can </a:t>
            </a:r>
            <a:r>
              <a:rPr lang="en-GB" dirty="0" smtClean="0"/>
              <a:t>book hot or cold meals </a:t>
            </a:r>
            <a:r>
              <a:rPr lang="en-GB" dirty="0" smtClean="0"/>
              <a:t>for </a:t>
            </a:r>
            <a:r>
              <a:rPr lang="en-GB" dirty="0" smtClean="0"/>
              <a:t>the week ahead each Sunday, or if your prefer you can </a:t>
            </a:r>
            <a:r>
              <a:rPr lang="en-GB" dirty="0" smtClean="0"/>
              <a:t>simply order </a:t>
            </a:r>
            <a:r>
              <a:rPr lang="en-GB" dirty="0" smtClean="0"/>
              <a:t>for the whole of the half term.</a:t>
            </a:r>
          </a:p>
          <a:p>
            <a:r>
              <a:rPr lang="en-GB" dirty="0" smtClean="0"/>
              <a:t>Please ensure you cancel meals for your child should they be off school for any reason prior to </a:t>
            </a:r>
            <a:r>
              <a:rPr lang="en-GB" dirty="0" smtClean="0"/>
              <a:t>9:00hrs each day they are away.</a:t>
            </a:r>
            <a:endParaRPr lang="en-GB" dirty="0" smtClean="0"/>
          </a:p>
          <a:p>
            <a:r>
              <a:rPr lang="en-GB" dirty="0" smtClean="0"/>
              <a:t>The on line system is also used to pay for activity within school as much as possible to ultimately achieve a cash less process.</a:t>
            </a:r>
          </a:p>
          <a:p>
            <a:r>
              <a:rPr lang="en-GB" dirty="0" smtClean="0"/>
              <a:t>On occasion you may receive a message to inform you that a particular activity is available to pay for. </a:t>
            </a:r>
            <a:r>
              <a:rPr lang="en-GB" dirty="0" smtClean="0"/>
              <a:t>Please enable push notifications.</a:t>
            </a: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352883"/>
            <a:ext cx="1066800" cy="1066800"/>
          </a:xfrm>
          <a:prstGeom prst="rect">
            <a:avLst/>
          </a:prstGeom>
        </p:spPr>
      </p:pic>
    </p:spTree>
    <p:extLst>
      <p:ext uri="{BB962C8B-B14F-4D97-AF65-F5344CB8AC3E}">
        <p14:creationId xmlns:p14="http://schemas.microsoft.com/office/powerpoint/2010/main" val="262165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02889" cy="1400530"/>
          </a:xfrm>
        </p:spPr>
        <p:txBody>
          <a:bodyPr/>
          <a:lstStyle/>
          <a:p>
            <a:r>
              <a:rPr lang="en-GB" dirty="0" smtClean="0"/>
              <a:t>WRAP AROUND CARE </a:t>
            </a:r>
            <a:br>
              <a:rPr lang="en-GB" dirty="0" smtClean="0"/>
            </a:br>
            <a:r>
              <a:rPr lang="en-GB" dirty="0" smtClean="0"/>
              <a:t>(PARENTS TAB V AFTER SCHOOL CLUBS)</a:t>
            </a:r>
            <a:endParaRPr lang="en-GB" dirty="0"/>
          </a:p>
        </p:txBody>
      </p:sp>
      <p:sp>
        <p:nvSpPr>
          <p:cNvPr id="3" name="Text Placeholder 2"/>
          <p:cNvSpPr>
            <a:spLocks noGrp="1"/>
          </p:cNvSpPr>
          <p:nvPr>
            <p:ph type="body" idx="1"/>
          </p:nvPr>
        </p:nvSpPr>
        <p:spPr/>
        <p:txBody>
          <a:bodyPr/>
          <a:lstStyle/>
          <a:p>
            <a:r>
              <a:rPr lang="en-GB" dirty="0" smtClean="0"/>
              <a:t>EARLY BIRDS £4 PER SESSION</a:t>
            </a:r>
            <a:endParaRPr lang="en-GB" dirty="0"/>
          </a:p>
        </p:txBody>
      </p:sp>
      <p:sp>
        <p:nvSpPr>
          <p:cNvPr id="4" name="Content Placeholder 3"/>
          <p:cNvSpPr>
            <a:spLocks noGrp="1"/>
          </p:cNvSpPr>
          <p:nvPr>
            <p:ph sz="half" idx="2"/>
          </p:nvPr>
        </p:nvSpPr>
        <p:spPr/>
        <p:txBody>
          <a:bodyPr>
            <a:normAutofit/>
          </a:bodyPr>
          <a:lstStyle/>
          <a:p>
            <a:pPr lvl="0"/>
            <a:r>
              <a:rPr lang="en-GB" dirty="0" smtClean="0"/>
              <a:t>07:30 </a:t>
            </a:r>
            <a:r>
              <a:rPr lang="en-GB" dirty="0"/>
              <a:t>to 08:55 </a:t>
            </a:r>
          </a:p>
          <a:p>
            <a:pPr lvl="0"/>
            <a:r>
              <a:rPr lang="en-GB" dirty="0" smtClean="0"/>
              <a:t>Breakfast </a:t>
            </a:r>
            <a:r>
              <a:rPr lang="en-GB" dirty="0"/>
              <a:t>club with continental breakfast (arrival up to 8:30 for access to breakfast), including arts, crafts, a whole range of exciting sports to perfect and/or </a:t>
            </a:r>
            <a:r>
              <a:rPr lang="en-GB" dirty="0" smtClean="0"/>
              <a:t>learn.</a:t>
            </a:r>
          </a:p>
          <a:p>
            <a:pPr lvl="0"/>
            <a:r>
              <a:rPr lang="en-GB" dirty="0" smtClean="0"/>
              <a:t>Please ask for a pack from the Main Reception or download from our web site for all the details along with the terms and conditions of use.</a:t>
            </a:r>
            <a:endParaRPr lang="en-GB" sz="1800" dirty="0"/>
          </a:p>
        </p:txBody>
      </p:sp>
      <p:sp>
        <p:nvSpPr>
          <p:cNvPr id="5" name="Text Placeholder 4"/>
          <p:cNvSpPr>
            <a:spLocks noGrp="1"/>
          </p:cNvSpPr>
          <p:nvPr>
            <p:ph type="body" sz="quarter" idx="3"/>
          </p:nvPr>
        </p:nvSpPr>
        <p:spPr/>
        <p:txBody>
          <a:bodyPr/>
          <a:lstStyle/>
          <a:p>
            <a:r>
              <a:rPr lang="en-GB" dirty="0" smtClean="0"/>
              <a:t>OWLS’ NEST £10 PER SESSION</a:t>
            </a:r>
            <a:endParaRPr lang="en-GB" dirty="0"/>
          </a:p>
        </p:txBody>
      </p:sp>
      <p:sp>
        <p:nvSpPr>
          <p:cNvPr id="6" name="Content Placeholder 5"/>
          <p:cNvSpPr>
            <a:spLocks noGrp="1"/>
          </p:cNvSpPr>
          <p:nvPr>
            <p:ph sz="quarter" idx="4"/>
          </p:nvPr>
        </p:nvSpPr>
        <p:spPr/>
        <p:txBody>
          <a:bodyPr>
            <a:normAutofit/>
          </a:bodyPr>
          <a:lstStyle/>
          <a:p>
            <a:pPr lvl="0"/>
            <a:r>
              <a:rPr lang="en-GB" dirty="0" smtClean="0"/>
              <a:t>15:20 </a:t>
            </a:r>
            <a:r>
              <a:rPr lang="en-GB" dirty="0"/>
              <a:t>to </a:t>
            </a:r>
            <a:r>
              <a:rPr lang="en-GB" dirty="0" smtClean="0"/>
              <a:t>18:00</a:t>
            </a:r>
          </a:p>
          <a:p>
            <a:pPr lvl="0"/>
            <a:r>
              <a:rPr lang="en-GB" dirty="0" smtClean="0"/>
              <a:t>Our </a:t>
            </a:r>
            <a:r>
              <a:rPr lang="en-GB" dirty="0"/>
              <a:t>very own, home from home style after school </a:t>
            </a:r>
            <a:r>
              <a:rPr lang="en-GB" dirty="0" smtClean="0"/>
              <a:t>club</a:t>
            </a:r>
          </a:p>
          <a:p>
            <a:pPr lvl="0"/>
            <a:r>
              <a:rPr lang="en-GB" dirty="0"/>
              <a:t>P</a:t>
            </a:r>
            <a:r>
              <a:rPr lang="en-GB" dirty="0" smtClean="0"/>
              <a:t>lease </a:t>
            </a:r>
            <a:r>
              <a:rPr lang="en-GB" dirty="0"/>
              <a:t>ask for a pack from the Main </a:t>
            </a:r>
            <a:r>
              <a:rPr lang="en-GB" dirty="0" smtClean="0"/>
              <a:t>Reception or download from our web site for all of the details along with the terms and conditions of use.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555" y="4864100"/>
            <a:ext cx="2421649" cy="1689100"/>
          </a:xfrm>
          <a:prstGeom prst="rect">
            <a:avLst/>
          </a:prstGeom>
        </p:spPr>
      </p:pic>
    </p:spTree>
    <p:extLst>
      <p:ext uri="{BB962C8B-B14F-4D97-AF65-F5344CB8AC3E}">
        <p14:creationId xmlns:p14="http://schemas.microsoft.com/office/powerpoint/2010/main" val="288226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CURRICULAR</a:t>
            </a:r>
            <a:endParaRPr lang="en-GB" dirty="0"/>
          </a:p>
        </p:txBody>
      </p:sp>
      <p:sp>
        <p:nvSpPr>
          <p:cNvPr id="3" name="Content Placeholder 2"/>
          <p:cNvSpPr>
            <a:spLocks noGrp="1"/>
          </p:cNvSpPr>
          <p:nvPr>
            <p:ph idx="1"/>
          </p:nvPr>
        </p:nvSpPr>
        <p:spPr>
          <a:xfrm>
            <a:off x="1028700" y="2052919"/>
            <a:ext cx="9021153" cy="3261396"/>
          </a:xfrm>
        </p:spPr>
        <p:txBody>
          <a:bodyPr/>
          <a:lstStyle/>
          <a:p>
            <a:r>
              <a:rPr lang="en-GB" dirty="0" smtClean="0"/>
              <a:t>From 3:20 TO 4:30</a:t>
            </a:r>
          </a:p>
          <a:p>
            <a:r>
              <a:rPr lang="en-GB" dirty="0" smtClean="0"/>
              <a:t>A whole range of activities are available, please see the extra curricular activities, details available on our web site – front page</a:t>
            </a:r>
          </a:p>
          <a:p>
            <a:r>
              <a:rPr lang="en-GB" dirty="0" smtClean="0"/>
              <a:t>All activities are reviewed each term</a:t>
            </a:r>
          </a:p>
          <a:p>
            <a:r>
              <a:rPr lang="en-GB" dirty="0" smtClean="0"/>
              <a:t>Activities payable as per the instruction detailed, please note terms of payment vary as we also utilise external specialist coaches to support our children</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9658511" y="4302091"/>
            <a:ext cx="2145978" cy="2145978"/>
          </a:xfrm>
          <a:prstGeom prst="rect">
            <a:avLst/>
          </a:prstGeom>
        </p:spPr>
      </p:pic>
      <p:pic>
        <p:nvPicPr>
          <p:cNvPr id="5" name="Picture 4"/>
          <p:cNvPicPr>
            <a:picLocks noChangeAspect="1"/>
          </p:cNvPicPr>
          <p:nvPr/>
        </p:nvPicPr>
        <p:blipFill>
          <a:blip r:embed="rId3"/>
          <a:stretch>
            <a:fillRect/>
          </a:stretch>
        </p:blipFill>
        <p:spPr>
          <a:xfrm>
            <a:off x="9952037" y="1760537"/>
            <a:ext cx="2143125" cy="2143125"/>
          </a:xfrm>
          <a:prstGeom prst="rect">
            <a:avLst/>
          </a:prstGeom>
        </p:spPr>
      </p:pic>
      <p:pic>
        <p:nvPicPr>
          <p:cNvPr id="6" name="Picture 5"/>
          <p:cNvPicPr>
            <a:picLocks noChangeAspect="1"/>
          </p:cNvPicPr>
          <p:nvPr/>
        </p:nvPicPr>
        <p:blipFill>
          <a:blip r:embed="rId4"/>
          <a:stretch>
            <a:fillRect/>
          </a:stretch>
        </p:blipFill>
        <p:spPr>
          <a:xfrm>
            <a:off x="7125838" y="223837"/>
            <a:ext cx="2143125" cy="2143125"/>
          </a:xfrm>
          <a:prstGeom prst="rect">
            <a:avLst/>
          </a:prstGeom>
        </p:spPr>
      </p:pic>
      <p:pic>
        <p:nvPicPr>
          <p:cNvPr id="7" name="Picture 6"/>
          <p:cNvPicPr>
            <a:picLocks noChangeAspect="1"/>
          </p:cNvPicPr>
          <p:nvPr/>
        </p:nvPicPr>
        <p:blipFill>
          <a:blip r:embed="rId5"/>
          <a:stretch>
            <a:fillRect/>
          </a:stretch>
        </p:blipFill>
        <p:spPr>
          <a:xfrm>
            <a:off x="3184070" y="4704302"/>
            <a:ext cx="1994165" cy="2153697"/>
          </a:xfrm>
          <a:prstGeom prst="rect">
            <a:avLst/>
          </a:prstGeom>
        </p:spPr>
      </p:pic>
      <p:pic>
        <p:nvPicPr>
          <p:cNvPr id="10" name="Picture 9"/>
          <p:cNvPicPr>
            <a:picLocks noChangeAspect="1"/>
          </p:cNvPicPr>
          <p:nvPr/>
        </p:nvPicPr>
        <p:blipFill>
          <a:blip r:embed="rId6"/>
          <a:stretch>
            <a:fillRect/>
          </a:stretch>
        </p:blipFill>
        <p:spPr>
          <a:xfrm rot="1429785">
            <a:off x="-281048" y="7791146"/>
            <a:ext cx="13868681" cy="1089716"/>
          </a:xfrm>
          <a:prstGeom prst="rect">
            <a:avLst/>
          </a:prstGeom>
        </p:spPr>
      </p:pic>
      <p:pic>
        <p:nvPicPr>
          <p:cNvPr id="11" name="Picture 10"/>
          <p:cNvPicPr>
            <a:picLocks noChangeAspect="1"/>
          </p:cNvPicPr>
          <p:nvPr/>
        </p:nvPicPr>
        <p:blipFill>
          <a:blip r:embed="rId7"/>
          <a:stretch>
            <a:fillRect/>
          </a:stretch>
        </p:blipFill>
        <p:spPr>
          <a:xfrm>
            <a:off x="5971442" y="4574301"/>
            <a:ext cx="2619375" cy="1743075"/>
          </a:xfrm>
          <a:prstGeom prst="rect">
            <a:avLst/>
          </a:prstGeom>
        </p:spPr>
      </p:pic>
    </p:spTree>
    <p:extLst>
      <p:ext uri="{BB962C8B-B14F-4D97-AF65-F5344CB8AC3E}">
        <p14:creationId xmlns:p14="http://schemas.microsoft.com/office/powerpoint/2010/main" val="173291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NEST</a:t>
            </a:r>
            <a:br>
              <a:rPr lang="en-GB" dirty="0" smtClean="0"/>
            </a:br>
            <a:r>
              <a:rPr lang="en-GB" sz="4400" dirty="0" smtClean="0"/>
              <a:t>(OFFICE/RECEPTION)</a:t>
            </a:r>
            <a:br>
              <a:rPr lang="en-GB" sz="4400" dirty="0" smtClean="0"/>
            </a:br>
            <a:r>
              <a:rPr lang="en-GB" sz="4400" dirty="0"/>
              <a:t/>
            </a:r>
            <a:br>
              <a:rPr lang="en-GB" sz="4400" dirty="0"/>
            </a:br>
            <a:endParaRPr lang="en-GB" sz="4400" dirty="0"/>
          </a:p>
        </p:txBody>
      </p:sp>
      <p:sp>
        <p:nvSpPr>
          <p:cNvPr id="3" name="Subtitle 2"/>
          <p:cNvSpPr>
            <a:spLocks noGrp="1"/>
          </p:cNvSpPr>
          <p:nvPr>
            <p:ph type="subTitle" idx="1"/>
          </p:nvPr>
        </p:nvSpPr>
        <p:spPr/>
        <p:txBody>
          <a:bodyPr>
            <a:noAutofit/>
          </a:bodyPr>
          <a:lstStyle/>
          <a:p>
            <a:r>
              <a:rPr lang="en-GB" dirty="0" smtClean="0"/>
              <a:t>Mrs egan, business manager</a:t>
            </a:r>
          </a:p>
          <a:p>
            <a:r>
              <a:rPr lang="en-GB" dirty="0" smtClean="0"/>
              <a:t>Mrs evans finance officer, mrs francis and mrs kitchen</a:t>
            </a:r>
            <a:endParaRPr lang="en-GB" dirty="0"/>
          </a:p>
        </p:txBody>
      </p:sp>
      <p:pic>
        <p:nvPicPr>
          <p:cNvPr id="5" name="Picture 4" descr="C:\Users\Tina\Desktop\BROADHEATH_PRIMARY_SCHOOL_LOGO_COLOUR.jpg"/>
          <p:cNvPicPr/>
          <p:nvPr/>
        </p:nvPicPr>
        <p:blipFill>
          <a:blip r:embed="rId2">
            <a:extLst>
              <a:ext uri="{28A0092B-C50C-407E-A947-70E740481C1C}">
                <a14:useLocalDpi xmlns:a14="http://schemas.microsoft.com/office/drawing/2010/main" val="0"/>
              </a:ext>
            </a:extLst>
          </a:blip>
          <a:srcRect/>
          <a:stretch>
            <a:fillRect/>
          </a:stretch>
        </p:blipFill>
        <p:spPr bwMode="auto">
          <a:xfrm>
            <a:off x="7429499" y="1861457"/>
            <a:ext cx="2551113" cy="2726872"/>
          </a:xfrm>
          <a:prstGeom prst="rect">
            <a:avLst/>
          </a:prstGeom>
          <a:noFill/>
          <a:ln>
            <a:noFill/>
          </a:ln>
        </p:spPr>
      </p:pic>
    </p:spTree>
    <p:extLst>
      <p:ext uri="{BB962C8B-B14F-4D97-AF65-F5344CB8AC3E}">
        <p14:creationId xmlns:p14="http://schemas.microsoft.com/office/powerpoint/2010/main" val="159543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UNIFORM – HUGELY PROUD – order before July 15th</a:t>
            </a:r>
            <a:endParaRPr lang="en-GB" dirty="0"/>
          </a:p>
        </p:txBody>
      </p:sp>
      <p:sp>
        <p:nvSpPr>
          <p:cNvPr id="3" name="Text Placeholder 2"/>
          <p:cNvSpPr>
            <a:spLocks noGrp="1"/>
          </p:cNvSpPr>
          <p:nvPr>
            <p:ph type="body" idx="1"/>
          </p:nvPr>
        </p:nvSpPr>
        <p:spPr/>
        <p:txBody>
          <a:bodyPr/>
          <a:lstStyle/>
          <a:p>
            <a:r>
              <a:rPr lang="en-GB" dirty="0" smtClean="0"/>
              <a:t>AVAILABLE FROM SCHOOL</a:t>
            </a:r>
            <a:endParaRPr lang="en-GB" dirty="0"/>
          </a:p>
        </p:txBody>
      </p:sp>
      <p:sp>
        <p:nvSpPr>
          <p:cNvPr id="4" name="Content Placeholder 3"/>
          <p:cNvSpPr>
            <a:spLocks noGrp="1"/>
          </p:cNvSpPr>
          <p:nvPr>
            <p:ph sz="half" idx="2"/>
          </p:nvPr>
        </p:nvSpPr>
        <p:spPr/>
        <p:txBody>
          <a:bodyPr/>
          <a:lstStyle/>
          <a:p>
            <a:r>
              <a:rPr lang="en-GB" dirty="0" smtClean="0"/>
              <a:t>RECEPTION BOOK BAGS </a:t>
            </a:r>
            <a:endParaRPr lang="en-GB" dirty="0"/>
          </a:p>
        </p:txBody>
      </p:sp>
      <p:sp>
        <p:nvSpPr>
          <p:cNvPr id="5" name="Text Placeholder 4"/>
          <p:cNvSpPr>
            <a:spLocks noGrp="1"/>
          </p:cNvSpPr>
          <p:nvPr>
            <p:ph type="body" sz="quarter" idx="3"/>
          </p:nvPr>
        </p:nvSpPr>
        <p:spPr/>
        <p:txBody>
          <a:bodyPr/>
          <a:lstStyle/>
          <a:p>
            <a:r>
              <a:rPr lang="en-GB" dirty="0" smtClean="0"/>
              <a:t>SCHOOL SUPPLIER(S)</a:t>
            </a:r>
            <a:endParaRPr lang="en-GB" dirty="0"/>
          </a:p>
        </p:txBody>
      </p:sp>
      <p:sp>
        <p:nvSpPr>
          <p:cNvPr id="6" name="Content Placeholder 5"/>
          <p:cNvSpPr>
            <a:spLocks noGrp="1"/>
          </p:cNvSpPr>
          <p:nvPr>
            <p:ph sz="quarter" idx="4"/>
          </p:nvPr>
        </p:nvSpPr>
        <p:spPr/>
        <p:txBody>
          <a:bodyPr>
            <a:normAutofit fontScale="85000" lnSpcReduction="10000"/>
          </a:bodyPr>
          <a:lstStyle/>
          <a:p>
            <a:r>
              <a:rPr lang="en-GB" b="1" dirty="0" smtClean="0">
                <a:hlinkClick r:id="rId2"/>
              </a:rPr>
              <a:t>https</a:t>
            </a:r>
            <a:r>
              <a:rPr lang="en-GB" b="1" dirty="0">
                <a:hlinkClick r:id="rId2"/>
              </a:rPr>
              <a:t>://gooddies.co.uk</a:t>
            </a:r>
            <a:r>
              <a:rPr lang="en-GB" b="1" dirty="0" smtClean="0">
                <a:hlinkClick r:id="rId2"/>
              </a:rPr>
              <a:t>/</a:t>
            </a:r>
            <a:endParaRPr lang="en-GB" b="1" dirty="0" smtClean="0"/>
          </a:p>
          <a:p>
            <a:r>
              <a:rPr lang="en-GB" dirty="0" smtClean="0"/>
              <a:t>SELECT BROADHEATH PRIMARY SCHOOL FOR ALL OPTIONS AVAILABLE</a:t>
            </a:r>
          </a:p>
          <a:p>
            <a:r>
              <a:rPr lang="en-GB" dirty="0" smtClean="0"/>
              <a:t>MID GREY FOR TROUSERS AND PINAFORES</a:t>
            </a:r>
          </a:p>
          <a:p>
            <a:r>
              <a:rPr lang="en-GB" dirty="0" smtClean="0"/>
              <a:t>GREY SOCKS OR TIGHTS</a:t>
            </a:r>
          </a:p>
          <a:p>
            <a:r>
              <a:rPr lang="en-GB" dirty="0" smtClean="0"/>
              <a:t>WHITE POLO SHIRTS AVAILABLE IN MOST SUPERMARKETS</a:t>
            </a:r>
          </a:p>
          <a:p>
            <a:r>
              <a:rPr lang="en-GB" dirty="0" smtClean="0"/>
              <a:t>PINAFORES PREFERABLE TO AID INDEPENDENCE IN THE BATHROOM</a:t>
            </a:r>
          </a:p>
          <a:p>
            <a:r>
              <a:rPr lang="en-GB" dirty="0" smtClean="0"/>
              <a:t>BLACK SCHOOL SHOES, BUCKLED OR WITH VELCRO AGAIN TO AID INDEPENDENCE FOR EARLY YEARS</a:t>
            </a:r>
            <a:endParaRPr lang="en-GB" dirty="0"/>
          </a:p>
        </p:txBody>
      </p:sp>
    </p:spTree>
    <p:extLst>
      <p:ext uri="{BB962C8B-B14F-4D97-AF65-F5344CB8AC3E}">
        <p14:creationId xmlns:p14="http://schemas.microsoft.com/office/powerpoint/2010/main" val="313545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DROP OFF</a:t>
            </a:r>
            <a:endParaRPr lang="en-GB" dirty="0"/>
          </a:p>
        </p:txBody>
      </p:sp>
      <p:sp>
        <p:nvSpPr>
          <p:cNvPr id="3" name="Content Placeholder 2"/>
          <p:cNvSpPr>
            <a:spLocks noGrp="1"/>
          </p:cNvSpPr>
          <p:nvPr>
            <p:ph idx="1"/>
          </p:nvPr>
        </p:nvSpPr>
        <p:spPr/>
        <p:txBody>
          <a:bodyPr/>
          <a:lstStyle/>
          <a:p>
            <a:pPr marL="0" indent="0">
              <a:buNone/>
            </a:pPr>
            <a:r>
              <a:rPr lang="en-GB" dirty="0" smtClean="0">
                <a:solidFill>
                  <a:schemeClr val="bg2">
                    <a:lumMod val="60000"/>
                    <a:lumOff val="40000"/>
                  </a:schemeClr>
                </a:solidFill>
              </a:rPr>
              <a:t>TO EASE CONGESTION</a:t>
            </a:r>
          </a:p>
          <a:p>
            <a:r>
              <a:rPr lang="en-GB" dirty="0" smtClean="0"/>
              <a:t>You may park in the Bramley Farm car park, please keep to the side that is adjacent to the school field.</a:t>
            </a:r>
          </a:p>
          <a:p>
            <a:r>
              <a:rPr lang="en-GB" dirty="0" smtClean="0"/>
              <a:t>Please avoid parking outside our neighbouring properties and please ensure that you never BLOCK a drive way.</a:t>
            </a:r>
          </a:p>
          <a:p>
            <a:r>
              <a:rPr lang="en-GB" dirty="0" smtClean="0"/>
              <a:t>The school car parks are for Staff use only.</a:t>
            </a:r>
          </a:p>
          <a:p>
            <a:r>
              <a:rPr lang="en-GB" dirty="0" smtClean="0"/>
              <a:t>Should you require assistance due to mobility constraints at any time, please contact our </a:t>
            </a:r>
            <a:r>
              <a:rPr lang="en-GB" dirty="0" err="1" smtClean="0"/>
              <a:t>Headteacher</a:t>
            </a:r>
            <a:r>
              <a:rPr lang="en-GB" dirty="0" smtClean="0"/>
              <a:t> so that a Parking Permit could be arranged at her discretion.</a:t>
            </a:r>
          </a:p>
          <a:p>
            <a:endParaRPr lang="en-GB" dirty="0" smtClean="0"/>
          </a:p>
          <a:p>
            <a:endParaRPr lang="en-GB" dirty="0" smtClean="0"/>
          </a:p>
          <a:p>
            <a:endParaRPr lang="en-GB" dirty="0"/>
          </a:p>
        </p:txBody>
      </p:sp>
    </p:spTree>
    <p:extLst>
      <p:ext uri="{BB962C8B-B14F-4D97-AF65-F5344CB8AC3E}">
        <p14:creationId xmlns:p14="http://schemas.microsoft.com/office/powerpoint/2010/main" val="314312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SHOULD YOU BE RUNNING LATE FOR PICK UP – YOU HAVE 2 OPTIONS </a:t>
            </a:r>
            <a:endParaRPr lang="en-GB" dirty="0"/>
          </a:p>
        </p:txBody>
      </p:sp>
      <p:sp>
        <p:nvSpPr>
          <p:cNvPr id="3" name="Text Placeholder 2"/>
          <p:cNvSpPr>
            <a:spLocks noGrp="1"/>
          </p:cNvSpPr>
          <p:nvPr>
            <p:ph type="body" idx="1"/>
          </p:nvPr>
        </p:nvSpPr>
        <p:spPr/>
        <p:txBody>
          <a:bodyPr/>
          <a:lstStyle/>
          <a:p>
            <a:r>
              <a:rPr lang="en-GB" dirty="0" smtClean="0"/>
              <a:t>LATE CLUB</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Please phone school to inform them you are going to be late for pick up.</a:t>
            </a:r>
          </a:p>
          <a:p>
            <a:r>
              <a:rPr lang="en-GB" dirty="0" smtClean="0"/>
              <a:t>Should you simply be running late for up to 10 minutes or so, your child will be registered at late club, this ensures that the children are safe and looked after, so that you do not need to worry. </a:t>
            </a:r>
          </a:p>
          <a:p>
            <a:r>
              <a:rPr lang="en-GB" dirty="0"/>
              <a:t>T</a:t>
            </a:r>
            <a:r>
              <a:rPr lang="en-GB" dirty="0" smtClean="0"/>
              <a:t>here is a charge however of £10 per family per whole week, this also benefits parents who are picking up from other schools.</a:t>
            </a:r>
            <a:endParaRPr lang="en-GB" dirty="0"/>
          </a:p>
        </p:txBody>
      </p:sp>
      <p:sp>
        <p:nvSpPr>
          <p:cNvPr id="5" name="Text Placeholder 4"/>
          <p:cNvSpPr>
            <a:spLocks noGrp="1"/>
          </p:cNvSpPr>
          <p:nvPr>
            <p:ph type="body" sz="quarter" idx="3"/>
          </p:nvPr>
        </p:nvSpPr>
        <p:spPr/>
        <p:txBody>
          <a:bodyPr/>
          <a:lstStyle/>
          <a:p>
            <a:r>
              <a:rPr lang="en-GB" dirty="0" smtClean="0"/>
              <a:t>OWLS NEST</a:t>
            </a:r>
            <a:endParaRPr lang="en-GB" dirty="0"/>
          </a:p>
        </p:txBody>
      </p:sp>
      <p:sp>
        <p:nvSpPr>
          <p:cNvPr id="6" name="Content Placeholder 5"/>
          <p:cNvSpPr>
            <a:spLocks noGrp="1"/>
          </p:cNvSpPr>
          <p:nvPr>
            <p:ph sz="quarter" idx="4"/>
          </p:nvPr>
        </p:nvSpPr>
        <p:spPr/>
        <p:txBody>
          <a:bodyPr>
            <a:normAutofit fontScale="92500" lnSpcReduction="10000"/>
          </a:bodyPr>
          <a:lstStyle/>
          <a:p>
            <a:r>
              <a:rPr lang="en-GB" dirty="0" smtClean="0"/>
              <a:t>Should you be more than 15 minutes late, your child will be booked in to Owls’ Nest automatically.</a:t>
            </a:r>
          </a:p>
          <a:p>
            <a:r>
              <a:rPr lang="en-GB" dirty="0" smtClean="0"/>
              <a:t>You are able to register your child for Owls’ nest last minute for emergencies only. </a:t>
            </a:r>
            <a:r>
              <a:rPr lang="en-GB" dirty="0" smtClean="0"/>
              <a:t>Please register and pay on the </a:t>
            </a:r>
            <a:r>
              <a:rPr lang="en-GB" dirty="0" err="1" smtClean="0"/>
              <a:t>Arbor</a:t>
            </a:r>
            <a:r>
              <a:rPr lang="en-GB" dirty="0" smtClean="0"/>
              <a:t> Parent Portal. Booking </a:t>
            </a:r>
            <a:r>
              <a:rPr lang="en-GB" dirty="0" smtClean="0"/>
              <a:t>ahead is always preferable.</a:t>
            </a:r>
          </a:p>
          <a:p>
            <a:r>
              <a:rPr lang="en-GB" dirty="0" smtClean="0"/>
              <a:t>During the day, you can phone or email and book in your child, they will receive a cold option for tea.</a:t>
            </a:r>
          </a:p>
          <a:p>
            <a:r>
              <a:rPr lang="en-GB" dirty="0" smtClean="0"/>
              <a:t>This facility is payable on the day and is £10</a:t>
            </a:r>
            <a:endParaRPr lang="en-GB" dirty="0"/>
          </a:p>
        </p:txBody>
      </p:sp>
    </p:spTree>
    <p:extLst>
      <p:ext uri="{BB962C8B-B14F-4D97-AF65-F5344CB8AC3E}">
        <p14:creationId xmlns:p14="http://schemas.microsoft.com/office/powerpoint/2010/main" val="389697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IN TOUCH</a:t>
            </a:r>
            <a:br>
              <a:rPr lang="en-GB" dirty="0" smtClean="0"/>
            </a:br>
            <a:r>
              <a:rPr lang="en-GB" dirty="0" smtClean="0"/>
              <a:t>08:40 – 15:45</a:t>
            </a:r>
            <a:endParaRPr lang="en-GB" dirty="0"/>
          </a:p>
        </p:txBody>
      </p:sp>
      <p:sp>
        <p:nvSpPr>
          <p:cNvPr id="3" name="Text Placeholder 2"/>
          <p:cNvSpPr>
            <a:spLocks noGrp="1"/>
          </p:cNvSpPr>
          <p:nvPr>
            <p:ph type="body" idx="1"/>
          </p:nvPr>
        </p:nvSpPr>
        <p:spPr/>
        <p:txBody>
          <a:bodyPr/>
          <a:lstStyle/>
          <a:p>
            <a:r>
              <a:rPr lang="en-GB" dirty="0" smtClean="0"/>
              <a:t>TELEPONE</a:t>
            </a:r>
            <a:endParaRPr lang="en-GB" dirty="0"/>
          </a:p>
        </p:txBody>
      </p:sp>
      <p:sp>
        <p:nvSpPr>
          <p:cNvPr id="4" name="Text Placeholder 3"/>
          <p:cNvSpPr>
            <a:spLocks noGrp="1"/>
          </p:cNvSpPr>
          <p:nvPr>
            <p:ph type="body" sz="half" idx="15"/>
          </p:nvPr>
        </p:nvSpPr>
        <p:spPr/>
        <p:txBody>
          <a:bodyPr/>
          <a:lstStyle/>
          <a:p>
            <a:endParaRPr lang="en-GB" dirty="0" smtClean="0"/>
          </a:p>
          <a:p>
            <a:endParaRPr lang="en-GB" dirty="0"/>
          </a:p>
          <a:p>
            <a:endParaRPr lang="en-GB" dirty="0" smtClean="0"/>
          </a:p>
          <a:p>
            <a:endParaRPr lang="en-GB" dirty="0"/>
          </a:p>
          <a:p>
            <a:pPr algn="ctr"/>
            <a:endParaRPr lang="en-GB" dirty="0" smtClean="0"/>
          </a:p>
          <a:p>
            <a:pPr algn="ctr"/>
            <a:endParaRPr lang="en-GB" dirty="0"/>
          </a:p>
        </p:txBody>
      </p:sp>
      <p:sp>
        <p:nvSpPr>
          <p:cNvPr id="5" name="Text Placeholder 4"/>
          <p:cNvSpPr>
            <a:spLocks noGrp="1"/>
          </p:cNvSpPr>
          <p:nvPr>
            <p:ph type="body" sz="quarter" idx="3"/>
          </p:nvPr>
        </p:nvSpPr>
        <p:spPr/>
        <p:txBody>
          <a:bodyPr/>
          <a:lstStyle/>
          <a:p>
            <a:r>
              <a:rPr lang="en-GB" dirty="0" smtClean="0"/>
              <a:t>EMAIL</a:t>
            </a:r>
            <a:endParaRPr lang="en-GB" dirty="0"/>
          </a:p>
        </p:txBody>
      </p:sp>
      <p:sp>
        <p:nvSpPr>
          <p:cNvPr id="6" name="Text Placeholder 5"/>
          <p:cNvSpPr>
            <a:spLocks noGrp="1"/>
          </p:cNvSpPr>
          <p:nvPr>
            <p:ph type="body" sz="half" idx="16"/>
          </p:nvPr>
        </p:nvSpPr>
        <p:spPr/>
        <p:txBody>
          <a:bodyPr/>
          <a:lstStyle/>
          <a:p>
            <a:endParaRPr lang="en-GB" dirty="0" smtClean="0"/>
          </a:p>
          <a:p>
            <a:endParaRPr lang="en-GB" dirty="0" smtClean="0"/>
          </a:p>
          <a:p>
            <a:endParaRPr lang="en-GB" dirty="0"/>
          </a:p>
          <a:p>
            <a:endParaRPr lang="en-GB" dirty="0" smtClean="0"/>
          </a:p>
          <a:p>
            <a:pPr algn="ctr"/>
            <a:endParaRPr lang="en-GB" dirty="0"/>
          </a:p>
          <a:p>
            <a:pPr algn="ctr"/>
            <a:endParaRPr lang="en-GB" dirty="0"/>
          </a:p>
        </p:txBody>
      </p:sp>
      <p:sp>
        <p:nvSpPr>
          <p:cNvPr id="7" name="Text Placeholder 6"/>
          <p:cNvSpPr>
            <a:spLocks noGrp="1"/>
          </p:cNvSpPr>
          <p:nvPr>
            <p:ph type="body" sz="quarter" idx="13"/>
          </p:nvPr>
        </p:nvSpPr>
        <p:spPr>
          <a:xfrm>
            <a:off x="7124700" y="1981199"/>
            <a:ext cx="4965700" cy="908049"/>
          </a:xfrm>
        </p:spPr>
        <p:txBody>
          <a:bodyPr/>
          <a:lstStyle/>
          <a:p>
            <a:endParaRPr lang="en-GB" dirty="0" smtClean="0"/>
          </a:p>
          <a:p>
            <a:r>
              <a:rPr lang="en-GB" dirty="0" smtClean="0"/>
              <a:t>IN PERSON - COVID 19 RESTRICTED</a:t>
            </a:r>
          </a:p>
        </p:txBody>
      </p:sp>
      <p:sp>
        <p:nvSpPr>
          <p:cNvPr id="8" name="Text Placeholder 7"/>
          <p:cNvSpPr>
            <a:spLocks noGrp="1"/>
          </p:cNvSpPr>
          <p:nvPr>
            <p:ph type="body" sz="half" idx="17"/>
          </p:nvPr>
        </p:nvSpPr>
        <p:spPr/>
        <p:txBody>
          <a:bodyPr/>
          <a:lstStyle/>
          <a:p>
            <a:endParaRPr lang="en-GB" dirty="0" smtClean="0"/>
          </a:p>
          <a:p>
            <a:endParaRPr lang="en-GB" dirty="0"/>
          </a:p>
          <a:p>
            <a:endParaRPr lang="en-GB" dirty="0" smtClean="0"/>
          </a:p>
          <a:p>
            <a:endParaRPr lang="en-GB" dirty="0"/>
          </a:p>
          <a:p>
            <a:pPr algn="ct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3" y="3055937"/>
            <a:ext cx="2143125" cy="2143125"/>
          </a:xfrm>
          <a:prstGeom prst="rect">
            <a:avLst/>
          </a:prstGeom>
        </p:spPr>
      </p:pic>
      <p:sp>
        <p:nvSpPr>
          <p:cNvPr id="12" name="AutoShape 4" descr="Email - Free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6" descr="Email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3"/>
          <a:stretch>
            <a:fillRect/>
          </a:stretch>
        </p:blipFill>
        <p:spPr>
          <a:xfrm>
            <a:off x="4274940" y="3055937"/>
            <a:ext cx="2143125" cy="2143125"/>
          </a:xfrm>
          <a:prstGeom prst="rect">
            <a:avLst/>
          </a:prstGeom>
        </p:spPr>
      </p:pic>
      <p:pic>
        <p:nvPicPr>
          <p:cNvPr id="15" name="Picture 14"/>
          <p:cNvPicPr>
            <a:picLocks noChangeAspect="1"/>
          </p:cNvPicPr>
          <p:nvPr/>
        </p:nvPicPr>
        <p:blipFill>
          <a:blip r:embed="rId4"/>
          <a:stretch>
            <a:fillRect/>
          </a:stretch>
        </p:blipFill>
        <p:spPr>
          <a:xfrm>
            <a:off x="8812584" y="2889249"/>
            <a:ext cx="1238250" cy="1238250"/>
          </a:xfrm>
          <a:prstGeom prst="rect">
            <a:avLst/>
          </a:prstGeom>
        </p:spPr>
      </p:pic>
      <p:pic>
        <p:nvPicPr>
          <p:cNvPr id="16" name="Picture 15"/>
          <p:cNvPicPr>
            <a:picLocks noChangeAspect="1"/>
          </p:cNvPicPr>
          <p:nvPr/>
        </p:nvPicPr>
        <p:blipFill>
          <a:blip r:embed="rId4"/>
          <a:stretch>
            <a:fillRect/>
          </a:stretch>
        </p:blipFill>
        <p:spPr>
          <a:xfrm>
            <a:off x="7282471" y="3960812"/>
            <a:ext cx="1238250" cy="1238250"/>
          </a:xfrm>
          <a:prstGeom prst="rect">
            <a:avLst/>
          </a:prstGeom>
        </p:spPr>
      </p:pic>
    </p:spTree>
    <p:extLst>
      <p:ext uri="{BB962C8B-B14F-4D97-AF65-F5344CB8AC3E}">
        <p14:creationId xmlns:p14="http://schemas.microsoft.com/office/powerpoint/2010/main" val="200557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YOUR CHILD IS UNABLE TO ATTEND SCHOOL …</a:t>
            </a:r>
            <a:endParaRPr lang="en-GB" dirty="0"/>
          </a:p>
        </p:txBody>
      </p:sp>
      <p:sp>
        <p:nvSpPr>
          <p:cNvPr id="3" name="Text Placeholder 2"/>
          <p:cNvSpPr>
            <a:spLocks noGrp="1"/>
          </p:cNvSpPr>
          <p:nvPr>
            <p:ph type="body" idx="1"/>
          </p:nvPr>
        </p:nvSpPr>
        <p:spPr/>
        <p:txBody>
          <a:bodyPr/>
          <a:lstStyle/>
          <a:p>
            <a:r>
              <a:rPr lang="en-GB" dirty="0" smtClean="0"/>
              <a:t>Dial 0161 928 4748 #1</a:t>
            </a:r>
            <a:endParaRPr lang="en-GB"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p:txBody>
      </p:sp>
      <p:sp>
        <p:nvSpPr>
          <p:cNvPr id="5" name="Text Placeholder 4"/>
          <p:cNvSpPr>
            <a:spLocks noGrp="1"/>
          </p:cNvSpPr>
          <p:nvPr>
            <p:ph type="body" sz="quarter" idx="3"/>
          </p:nvPr>
        </p:nvSpPr>
        <p:spPr/>
        <p:txBody>
          <a:bodyPr/>
          <a:lstStyle/>
          <a:p>
            <a:r>
              <a:rPr lang="en-GB" dirty="0" smtClean="0"/>
              <a:t>BEFORE 09:00HRS</a:t>
            </a:r>
            <a:endParaRPr lang="en-GB" dirty="0"/>
          </a:p>
        </p:txBody>
      </p:sp>
      <p:sp>
        <p:nvSpPr>
          <p:cNvPr id="6" name="Content Placeholder 5"/>
          <p:cNvSpPr>
            <a:spLocks noGrp="1"/>
          </p:cNvSpPr>
          <p:nvPr>
            <p:ph sz="quarter" idx="4"/>
          </p:nvPr>
        </p:nvSpPr>
        <p:spPr/>
        <p:txBody>
          <a:bodyPr/>
          <a:lstStyle/>
          <a:p>
            <a:endParaRPr lang="en-GB" dirty="0" smtClean="0"/>
          </a:p>
          <a:p>
            <a:r>
              <a:rPr lang="en-GB" dirty="0" smtClean="0"/>
              <a:t>PLEASE STATE YOUR CHILD’S FULL NAME</a:t>
            </a:r>
          </a:p>
          <a:p>
            <a:r>
              <a:rPr lang="en-GB" dirty="0" smtClean="0"/>
              <a:t>CLASS </a:t>
            </a:r>
          </a:p>
          <a:p>
            <a:r>
              <a:rPr lang="en-GB" dirty="0" smtClean="0"/>
              <a:t>REASON FOR THEIR ABSENCE</a:t>
            </a:r>
          </a:p>
          <a:p>
            <a:r>
              <a:rPr lang="en-GB" dirty="0" smtClean="0"/>
              <a:t>YOUR NAME AND RELATIONSHIP TO THE CHILD</a:t>
            </a:r>
          </a:p>
          <a:p>
            <a:r>
              <a:rPr lang="en-GB" dirty="0" smtClean="0"/>
              <a:t>PLEASE CALL IN EVERY DAY THE CHILD IS ABSENT UNLESS ADVISED OTHERWISE</a:t>
            </a:r>
          </a:p>
          <a:p>
            <a:endParaRPr lang="en-GB" dirty="0"/>
          </a:p>
        </p:txBody>
      </p:sp>
      <p:pic>
        <p:nvPicPr>
          <p:cNvPr id="7" name="Picture 6"/>
          <p:cNvPicPr>
            <a:picLocks noChangeAspect="1"/>
          </p:cNvPicPr>
          <p:nvPr/>
        </p:nvPicPr>
        <p:blipFill>
          <a:blip r:embed="rId2"/>
          <a:stretch>
            <a:fillRect/>
          </a:stretch>
        </p:blipFill>
        <p:spPr>
          <a:xfrm>
            <a:off x="1581311" y="2876711"/>
            <a:ext cx="2145978" cy="2145978"/>
          </a:xfrm>
          <a:prstGeom prst="rect">
            <a:avLst/>
          </a:prstGeom>
        </p:spPr>
      </p:pic>
    </p:spTree>
    <p:extLst>
      <p:ext uri="{BB962C8B-B14F-4D97-AF65-F5344CB8AC3E}">
        <p14:creationId xmlns:p14="http://schemas.microsoft.com/office/powerpoint/2010/main" val="343475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a:t>
            </a:r>
            <a:endParaRPr lang="en-GB" dirty="0"/>
          </a:p>
        </p:txBody>
      </p:sp>
      <p:sp>
        <p:nvSpPr>
          <p:cNvPr id="3" name="Text Placeholder 2"/>
          <p:cNvSpPr>
            <a:spLocks noGrp="1"/>
          </p:cNvSpPr>
          <p:nvPr>
            <p:ph type="body" sz="half" idx="2"/>
          </p:nvPr>
        </p:nvSpPr>
        <p:spPr>
          <a:xfrm>
            <a:off x="1154954" y="2489200"/>
            <a:ext cx="8825659" cy="3530600"/>
          </a:xfrm>
        </p:spPr>
        <p:txBody>
          <a:bodyPr>
            <a:normAutofit/>
          </a:bodyPr>
          <a:lstStyle/>
          <a:p>
            <a:r>
              <a:rPr lang="en-GB" dirty="0" smtClean="0"/>
              <a:t>Data protection is of the utmost importance, you will have selected your preferences on our application form. This information must be updated immediately should any of your preferences change for any reason.</a:t>
            </a:r>
          </a:p>
          <a:p>
            <a:r>
              <a:rPr lang="en-GB" dirty="0" smtClean="0"/>
              <a:t>Please ensure that you </a:t>
            </a:r>
            <a:r>
              <a:rPr lang="en-GB" b="1" dirty="0" smtClean="0">
                <a:solidFill>
                  <a:srgbClr val="FF0000"/>
                </a:solidFill>
              </a:rPr>
              <a:t>always</a:t>
            </a:r>
            <a:r>
              <a:rPr lang="en-GB" dirty="0" smtClean="0"/>
              <a:t> keep your contact details up to date, this is </a:t>
            </a:r>
            <a:r>
              <a:rPr lang="en-GB" dirty="0" smtClean="0"/>
              <a:t>essential, you can also do this for yourself on the </a:t>
            </a:r>
            <a:r>
              <a:rPr lang="en-GB" dirty="0" err="1" smtClean="0"/>
              <a:t>Arbor</a:t>
            </a:r>
            <a:r>
              <a:rPr lang="en-GB" dirty="0" smtClean="0"/>
              <a:t> Parent Portal:-</a:t>
            </a:r>
            <a:endParaRPr lang="en-GB" dirty="0" smtClean="0"/>
          </a:p>
          <a:p>
            <a:pPr marL="285750" indent="-285750">
              <a:buFont typeface="Arial" panose="020B0604020202020204" pitchFamily="34" charset="0"/>
              <a:buChar char="•"/>
            </a:pPr>
            <a:r>
              <a:rPr lang="en-GB" dirty="0" smtClean="0"/>
              <a:t>Email</a:t>
            </a:r>
          </a:p>
          <a:p>
            <a:pPr marL="285750" indent="-285750">
              <a:buFont typeface="Arial" panose="020B0604020202020204" pitchFamily="34" charset="0"/>
              <a:buChar char="•"/>
            </a:pPr>
            <a:r>
              <a:rPr lang="en-GB" dirty="0" smtClean="0"/>
              <a:t>Telephone / mobile number</a:t>
            </a:r>
          </a:p>
          <a:p>
            <a:pPr marL="285750" indent="-285750">
              <a:buFont typeface="Arial" panose="020B0604020202020204" pitchFamily="34" charset="0"/>
              <a:buChar char="•"/>
            </a:pPr>
            <a:r>
              <a:rPr lang="en-GB" dirty="0" smtClean="0"/>
              <a:t>Work contact details</a:t>
            </a:r>
          </a:p>
          <a:p>
            <a:pPr marL="285750" indent="-285750">
              <a:buFont typeface="Arial" panose="020B0604020202020204" pitchFamily="34" charset="0"/>
              <a:buChar char="•"/>
            </a:pPr>
            <a:r>
              <a:rPr lang="en-GB" dirty="0" smtClean="0"/>
              <a:t>Address</a:t>
            </a:r>
            <a:endParaRPr lang="en-GB" dirty="0"/>
          </a:p>
        </p:txBody>
      </p:sp>
    </p:spTree>
    <p:extLst>
      <p:ext uri="{BB962C8B-B14F-4D97-AF65-F5344CB8AC3E}">
        <p14:creationId xmlns:p14="http://schemas.microsoft.com/office/powerpoint/2010/main" val="197119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WEBSITE FOR UP TO DATE INFORMATION</a:t>
            </a:r>
            <a:endParaRPr lang="en-GB" dirty="0"/>
          </a:p>
        </p:txBody>
      </p:sp>
      <p:sp>
        <p:nvSpPr>
          <p:cNvPr id="3" name="Text Placeholder 2"/>
          <p:cNvSpPr>
            <a:spLocks noGrp="1"/>
          </p:cNvSpPr>
          <p:nvPr>
            <p:ph type="body" idx="1"/>
          </p:nvPr>
        </p:nvSpPr>
        <p:spPr/>
        <p:txBody>
          <a:bodyPr/>
          <a:lstStyle/>
          <a:p>
            <a:r>
              <a:rPr lang="en-GB" dirty="0" smtClean="0"/>
              <a:t>USEFUL TABS FOR YOU</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FRONT PAGE QUICK LINKS</a:t>
            </a:r>
          </a:p>
          <a:p>
            <a:pPr lvl="1"/>
            <a:r>
              <a:rPr lang="en-GB" dirty="0" smtClean="0"/>
              <a:t>FOR THE CALENDAR OF EVENTS </a:t>
            </a:r>
          </a:p>
          <a:p>
            <a:pPr lvl="1"/>
            <a:r>
              <a:rPr lang="en-GB" dirty="0" smtClean="0"/>
              <a:t>SCHOOL HOLIDAYS</a:t>
            </a:r>
          </a:p>
          <a:p>
            <a:pPr lvl="1"/>
            <a:r>
              <a:rPr lang="en-GB" dirty="0" smtClean="0"/>
              <a:t>WRAP AROUND CARE</a:t>
            </a:r>
          </a:p>
          <a:p>
            <a:pPr marL="0" indent="0">
              <a:buNone/>
            </a:pPr>
            <a:endParaRPr lang="en-GB" dirty="0" smtClean="0"/>
          </a:p>
          <a:p>
            <a:r>
              <a:rPr lang="en-GB" dirty="0" smtClean="0"/>
              <a:t>TABS MOST USED ARE</a:t>
            </a:r>
          </a:p>
          <a:p>
            <a:pPr lvl="1"/>
            <a:r>
              <a:rPr lang="en-GB" dirty="0" smtClean="0"/>
              <a:t>STATUTORY INFORMATION</a:t>
            </a:r>
          </a:p>
          <a:p>
            <a:pPr lvl="1"/>
            <a:r>
              <a:rPr lang="en-GB" dirty="0" smtClean="0"/>
              <a:t>PARENTS</a:t>
            </a:r>
          </a:p>
          <a:p>
            <a:pPr lvl="2"/>
            <a:r>
              <a:rPr lang="en-GB" dirty="0" smtClean="0"/>
              <a:t>MILK AND TOAST</a:t>
            </a:r>
          </a:p>
          <a:p>
            <a:pPr lvl="2"/>
            <a:r>
              <a:rPr lang="en-GB" dirty="0" smtClean="0"/>
              <a:t>MEALS TO ORDER</a:t>
            </a:r>
          </a:p>
          <a:p>
            <a:pPr lvl="2"/>
            <a:r>
              <a:rPr lang="en-GB" dirty="0" smtClean="0"/>
              <a:t>WALKING BUS</a:t>
            </a:r>
            <a:endParaRPr lang="en-GB" dirty="0"/>
          </a:p>
        </p:txBody>
      </p:sp>
      <p:sp>
        <p:nvSpPr>
          <p:cNvPr id="5" name="Text Placeholder 4"/>
          <p:cNvSpPr>
            <a:spLocks noGrp="1"/>
          </p:cNvSpPr>
          <p:nvPr>
            <p:ph type="body" sz="quarter" idx="3"/>
          </p:nvPr>
        </p:nvSpPr>
        <p:spPr/>
        <p:txBody>
          <a:bodyPr/>
          <a:lstStyle/>
          <a:p>
            <a:r>
              <a:rPr lang="en-GB" dirty="0" smtClean="0"/>
              <a:t>HOLDING SCREEN</a:t>
            </a:r>
            <a:endParaRPr lang="en-GB" dirty="0"/>
          </a:p>
        </p:txBody>
      </p:sp>
      <p:pic>
        <p:nvPicPr>
          <p:cNvPr id="7" name="Content Placeholder 6"/>
          <p:cNvPicPr>
            <a:picLocks noGrp="1" noChangeAspect="1"/>
          </p:cNvPicPr>
          <p:nvPr>
            <p:ph sz="quarter" idx="4"/>
          </p:nvPr>
        </p:nvPicPr>
        <p:blipFill rotWithShape="1">
          <a:blip r:embed="rId2"/>
          <a:srcRect l="-72" t="10153"/>
          <a:stretch/>
        </p:blipFill>
        <p:spPr>
          <a:xfrm>
            <a:off x="5654494" y="2533013"/>
            <a:ext cx="6054905" cy="3918249"/>
          </a:xfrm>
          <a:prstGeom prst="rect">
            <a:avLst/>
          </a:prstGeom>
        </p:spPr>
      </p:pic>
    </p:spTree>
    <p:extLst>
      <p:ext uri="{BB962C8B-B14F-4D97-AF65-F5344CB8AC3E}">
        <p14:creationId xmlns:p14="http://schemas.microsoft.com/office/powerpoint/2010/main" val="3118569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281</TotalTime>
  <Words>1132</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MRS EGAN SCHOOL BUSINESS MANAGER   Wishing everyone a very warm welcome on behalf of myself      and the whole of my team.    </vt:lpstr>
      <vt:lpstr>THE NEST (OFFICE/RECEPTION)  </vt:lpstr>
      <vt:lpstr>SCHOOL UNIFORM – HUGELY PROUD – order before July 15th</vt:lpstr>
      <vt:lpstr>SCHOOL DROP OFF</vt:lpstr>
      <vt:lpstr>SHOULD YOU BE RUNNING LATE FOR PICK UP – YOU HAVE 2 OPTIONS </vt:lpstr>
      <vt:lpstr>GETTING IN TOUCH 08:40 – 15:45</vt:lpstr>
      <vt:lpstr>IF YOUR CHILD IS UNABLE TO ATTEND SCHOOL …</vt:lpstr>
      <vt:lpstr>GDPR</vt:lpstr>
      <vt:lpstr>SCHOOL WEBSITE FOR UP TO DATE INFORMATION</vt:lpstr>
      <vt:lpstr>SCHOOL DOJO</vt:lpstr>
      <vt:lpstr>Snacks and Meals – Named water bottles must be provided for each child </vt:lpstr>
      <vt:lpstr>ARBOR           PARENT PORTAL </vt:lpstr>
      <vt:lpstr>WRAP AROUND CARE  (PARENTS TAB V AFTER SCHOOL CLUBS)</vt:lpstr>
      <vt:lpstr>EXTRA CURRICULAR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NEST (OFFICE/RECEPTION)</dc:title>
  <dc:creator>Tina Egan</dc:creator>
  <cp:lastModifiedBy>Tina Egan</cp:lastModifiedBy>
  <cp:revision>32</cp:revision>
  <dcterms:created xsi:type="dcterms:W3CDTF">2020-06-11T11:28:37Z</dcterms:created>
  <dcterms:modified xsi:type="dcterms:W3CDTF">2021-05-14T15:10:56Z</dcterms:modified>
</cp:coreProperties>
</file>